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0"/>
  </p:notesMasterIdLst>
  <p:sldIdLst>
    <p:sldId id="979" r:id="rId2"/>
    <p:sldId id="980" r:id="rId3"/>
    <p:sldId id="981" r:id="rId4"/>
    <p:sldId id="991" r:id="rId5"/>
    <p:sldId id="992" r:id="rId6"/>
    <p:sldId id="993" r:id="rId7"/>
    <p:sldId id="994" r:id="rId8"/>
    <p:sldId id="982" r:id="rId9"/>
    <p:sldId id="983" r:id="rId10"/>
    <p:sldId id="984" r:id="rId11"/>
    <p:sldId id="985" r:id="rId12"/>
    <p:sldId id="995" r:id="rId13"/>
    <p:sldId id="996" r:id="rId14"/>
    <p:sldId id="997" r:id="rId15"/>
    <p:sldId id="998" r:id="rId16"/>
    <p:sldId id="999" r:id="rId17"/>
    <p:sldId id="1000" r:id="rId18"/>
    <p:sldId id="1001" r:id="rId19"/>
    <p:sldId id="1002" r:id="rId20"/>
    <p:sldId id="1003" r:id="rId21"/>
    <p:sldId id="1004" r:id="rId22"/>
    <p:sldId id="1005" r:id="rId23"/>
    <p:sldId id="1006" r:id="rId24"/>
    <p:sldId id="1007" r:id="rId25"/>
    <p:sldId id="1008" r:id="rId26"/>
    <p:sldId id="1009" r:id="rId27"/>
    <p:sldId id="1010" r:id="rId28"/>
    <p:sldId id="1011" r:id="rId29"/>
    <p:sldId id="1012" r:id="rId30"/>
    <p:sldId id="1013" r:id="rId31"/>
    <p:sldId id="1014" r:id="rId32"/>
    <p:sldId id="1015" r:id="rId33"/>
    <p:sldId id="1016" r:id="rId34"/>
    <p:sldId id="1017" r:id="rId35"/>
    <p:sldId id="1018" r:id="rId36"/>
    <p:sldId id="1019" r:id="rId37"/>
    <p:sldId id="1020" r:id="rId38"/>
    <p:sldId id="1021" r:id="rId39"/>
    <p:sldId id="988" r:id="rId40"/>
    <p:sldId id="989" r:id="rId41"/>
    <p:sldId id="987" r:id="rId42"/>
    <p:sldId id="990" r:id="rId43"/>
    <p:sldId id="1022" r:id="rId44"/>
    <p:sldId id="1023" r:id="rId45"/>
    <p:sldId id="1024" r:id="rId46"/>
    <p:sldId id="1025" r:id="rId47"/>
    <p:sldId id="1026" r:id="rId48"/>
    <p:sldId id="1027" r:id="rId49"/>
    <p:sldId id="1028" r:id="rId50"/>
    <p:sldId id="1029" r:id="rId51"/>
    <p:sldId id="1030" r:id="rId52"/>
    <p:sldId id="1031" r:id="rId53"/>
    <p:sldId id="1032" r:id="rId54"/>
    <p:sldId id="1033" r:id="rId55"/>
    <p:sldId id="1034" r:id="rId56"/>
    <p:sldId id="1035" r:id="rId57"/>
    <p:sldId id="1036" r:id="rId58"/>
    <p:sldId id="1037" r:id="rId59"/>
    <p:sldId id="1038" r:id="rId60"/>
    <p:sldId id="1039" r:id="rId61"/>
    <p:sldId id="1040" r:id="rId62"/>
    <p:sldId id="1041" r:id="rId63"/>
    <p:sldId id="1042" r:id="rId64"/>
    <p:sldId id="1043" r:id="rId65"/>
    <p:sldId id="1044" r:id="rId66"/>
    <p:sldId id="1045" r:id="rId67"/>
    <p:sldId id="1046" r:id="rId68"/>
    <p:sldId id="1047" r:id="rId69"/>
    <p:sldId id="1048" r:id="rId70"/>
    <p:sldId id="1049" r:id="rId71"/>
    <p:sldId id="1050" r:id="rId72"/>
    <p:sldId id="986" r:id="rId73"/>
    <p:sldId id="1051" r:id="rId74"/>
    <p:sldId id="1052" r:id="rId75"/>
    <p:sldId id="1053" r:id="rId76"/>
    <p:sldId id="1054" r:id="rId77"/>
    <p:sldId id="1055" r:id="rId78"/>
    <p:sldId id="1056"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714"/>
  </p:normalViewPr>
  <p:slideViewPr>
    <p:cSldViewPr snapToGrid="0">
      <p:cViewPr varScale="1">
        <p:scale>
          <a:sx n="202" d="100"/>
          <a:sy n="202" d="100"/>
        </p:scale>
        <p:origin x="25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1776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650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56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303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59614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417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24438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534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3413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76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16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5317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47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5482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07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04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36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8155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2137320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462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023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70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67934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81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1618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80761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143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77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11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35253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692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63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277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750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9/27/20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512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9.png"/><Relationship Id="rId5" Type="http://schemas.microsoft.com/office/2007/relationships/hdphoto" Target="../media/hdphoto3.wdp"/><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hyperlink" Target="https://en.wikipedia.org/wiki/George_Hotz" TargetMode="External"/><Relationship Id="rId5" Type="http://schemas.openxmlformats.org/officeDocument/2006/relationships/image" Target="../media/image41.png"/><Relationship Id="rId10" Type="http://schemas.openxmlformats.org/officeDocument/2006/relationships/image" Target="../media/image44.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45.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46.png"/><Relationship Id="rId14" Type="http://schemas.microsoft.com/office/2007/relationships/diagramDrawing" Target="../diagrams/drawing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55.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50.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4.jpeg"/><Relationship Id="rId2" Type="http://schemas.openxmlformats.org/officeDocument/2006/relationships/diagramData" Target="../diagrams/data3.xml"/><Relationship Id="rId16" Type="http://schemas.openxmlformats.org/officeDocument/2006/relationships/image" Target="../media/image52.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51.png"/><Relationship Id="rId23" Type="http://schemas.openxmlformats.org/officeDocument/2006/relationships/image" Target="../media/image53.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4.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58.jpeg"/><Relationship Id="rId4" Type="http://schemas.openxmlformats.org/officeDocument/2006/relationships/hyperlink" Target="https://medium.com/mit-initiative-on-the-digital-economy/creating-a-social-contract-for-the-digital-world-ad01f3785898" TargetMode="Externa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60.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en.wikipedia.org/wiki/Natural_units" TargetMode="External"/><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61.png"/><Relationship Id="rId4" Type="http://schemas.openxmlformats.org/officeDocument/2006/relationships/hyperlink" Target="https://en.wikipedia.org/wiki/MediaWiki"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en.wikipedia.org/wiki/Henri_Poincar%C3%A9" TargetMode="Externa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dspace.library.uu.nl/bitstream/1874/272507/2/nawinterviewP.pdf"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medium.com/@rachelbotsman/being-more-trustworthy-the-basics-6354e504917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hyperlink" Target="https://www.cryptomathic.com/news-events/blog/digital-authentication-the-basic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5OqgYSXWYQM?t=6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ee.stanford.edu/~hellman/publications/24.pdf" TargetMode="Externa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60.png"/><Relationship Id="rId4" Type="http://schemas.openxmlformats.org/officeDocument/2006/relationships/hyperlink" Target="https://www.paladion.ne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hyperlink" Target="https://idk.dev/building-a-modern-ci-cd-pipeline-in-the-serverless-era-with-gitop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91.png"/><Relationship Id="rId7" Type="http://schemas.openxmlformats.org/officeDocument/2006/relationships/image" Target="../media/image92.png"/><Relationship Id="rId12"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94.png"/><Relationship Id="rId5" Type="http://schemas.openxmlformats.org/officeDocument/2006/relationships/image" Target="../media/image62.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hyperlink" Target="https://youtu.be/vyECnqM9LJM?t=212"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98.tiff"/></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hyperlink" Target="https://www.schoenherr.eu/publications/publication-detail/ricardian-contracts-a-smarter-way-to-do-smart-contract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hyperlink" Target="https://youtu.be/oZrZlx2fmc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en.wikipedia.org/wiki/Henri_Poincar%C3%A9"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10.png"/><Relationship Id="rId1" Type="http://schemas.openxmlformats.org/officeDocument/2006/relationships/slideLayout" Target="../slideLayouts/slideLayout3.xml"/><Relationship Id="rId5" Type="http://schemas.openxmlformats.org/officeDocument/2006/relationships/image" Target="../media/image112.jpe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45.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72.png"/></Relationships>
</file>

<file path=ppt/slides/_rels/slide6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4.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16.png"/><Relationship Id="rId4" Type="http://schemas.openxmlformats.org/officeDocument/2006/relationships/image" Target="../media/image45.png"/><Relationship Id="rId9" Type="http://schemas.openxmlformats.org/officeDocument/2006/relationships/hyperlink" Target="https://wip.mitpress.mit.edu/new-economy"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tiff"/><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20.png"/><Relationship Id="rId4" Type="http://schemas.openxmlformats.org/officeDocument/2006/relationships/hyperlink" Target="https://en.wikipedia.org/wiki/Massively_multiplayer_online_role-playing_gam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hyperlink" Target="https://idk.dev/building-a-modern-ci-cd-pipeline-in-the-serverless-era-with-gitop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tiff"/><Relationship Id="rId2" Type="http://schemas.openxmlformats.org/officeDocument/2006/relationships/image" Target="../media/image126.jpeg"/><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36.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60.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jpeg"/></Relationships>
</file>

<file path=ppt/slides/_rels/slide73.xml.rels><?xml version="1.0" encoding="UTF-8" standalone="yes"?>
<Relationships xmlns="http://schemas.openxmlformats.org/package/2006/relationships"><Relationship Id="rId3" Type="http://schemas.openxmlformats.org/officeDocument/2006/relationships/hyperlink" Target="https://youtu.be/W2Z7fbCLSTw?t=15"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62.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147.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46.png"/><Relationship Id="rId4" Type="http://schemas.openxmlformats.org/officeDocument/2006/relationships/image" Target="../media/image7.png"/><Relationship Id="rId9" Type="http://schemas.openxmlformats.org/officeDocument/2006/relationships/hyperlink" Target="https://youtu.be/vyECnqM9LJM?t=212"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62.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147.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46.png"/><Relationship Id="rId4" Type="http://schemas.openxmlformats.org/officeDocument/2006/relationships/image" Target="../media/image7.png"/><Relationship Id="rId9" Type="http://schemas.openxmlformats.org/officeDocument/2006/relationships/hyperlink" Target="https://youtu.be/vyECnqM9LJM?t=212"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upload.wikimedia.org/wikipedia/commons/5/53/Wikipedia-logo-en-big.p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keeprunning.io/2019/09/24/workload-identity-config-connector/"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Namespace Management</a:t>
            </a:r>
            <a:br>
              <a:rPr lang="en-US" sz="2400" dirty="0"/>
            </a:br>
            <a:r>
              <a:rPr lang="en-US" sz="2400" dirty="0"/>
              <a:t>Week 2</a:t>
            </a:r>
            <a:endParaRPr lang="en-TW" sz="2400" dirty="0"/>
          </a:p>
        </p:txBody>
      </p:sp>
    </p:spTree>
    <p:extLst>
      <p:ext uri="{BB962C8B-B14F-4D97-AF65-F5344CB8AC3E}">
        <p14:creationId xmlns:p14="http://schemas.microsoft.com/office/powerpoint/2010/main" val="103642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Unified Namespace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627001"/>
            <a:ext cx="3837000" cy="2792173"/>
          </a:xfrm>
        </p:spPr>
        <p:txBody>
          <a:bodyPr/>
          <a:lstStyle/>
          <a:p>
            <a:pPr>
              <a:buFont typeface="+mj-lt"/>
              <a:buAutoNum type="arabicPeriod"/>
            </a:pPr>
            <a:r>
              <a:rPr lang="en-TW" dirty="0">
                <a:latin typeface="Arial Rounded MT Bold" panose="020F0704030504030204" pitchFamily="34" charset="77"/>
              </a:rPr>
              <a:t>What are representables?</a:t>
            </a:r>
          </a:p>
          <a:p>
            <a:pPr>
              <a:buFont typeface="+mj-lt"/>
              <a:buAutoNum type="arabicPeriod"/>
            </a:pPr>
            <a:endParaRPr lang="en-TW"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Accountability and Reliability</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A Portal to all Names</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Browser as the Interface</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164672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3143947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1290786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3144021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4106064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340812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579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3407149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48374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353471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887746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155387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rPr dirty="0" err="1"/>
              <a:t>Clockspeed</a:t>
            </a:r>
            <a:r>
              <a:rPr dirty="0"/>
              <a:t> of </a:t>
            </a:r>
            <a:r>
              <a:rPr lang="en-US" dirty="0"/>
              <a:t>society is increasing all the time</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399418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3365103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2301282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3508706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74924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3386128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3255105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4038851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1923928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424174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4232473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213509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2101549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0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2756358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Elevate Knowledge Orchestration Strategies up to the level of </a:t>
            </a:r>
            <a:r>
              <a:rPr lang="en" dirty="0">
                <a:solidFill>
                  <a:srgbClr val="FF0000"/>
                </a:solidFill>
              </a:rPr>
              <a:t>necessity</a:t>
            </a:r>
            <a:r>
              <a:rPr lang="en" dirty="0"/>
              <a:t> presented by contemporary industrial complex</a:t>
            </a:r>
            <a:endParaRPr dirty="0"/>
          </a:p>
          <a:p>
            <a:pPr lvl="1" indent="-342900">
              <a:buSzPts val="1800"/>
              <a:buChar char="●"/>
            </a:pPr>
            <a:r>
              <a:rPr lang="en" dirty="0"/>
              <a:t>A foundational learning strategy that will continue to work as technologies progresses and complexity/entropy increases</a:t>
            </a:r>
          </a:p>
          <a:p>
            <a:pPr lvl="1" indent="-342900">
              <a:buSzPts val="1800"/>
              <a:buChar char="●"/>
            </a:pPr>
            <a:r>
              <a:rPr lang="en" dirty="0"/>
              <a:t>A generally applicable metric (time) for knowledge content complexity</a:t>
            </a:r>
          </a:p>
          <a:p>
            <a:pPr lvl="1" indent="-342900">
              <a:buSzPts val="1800"/>
              <a:buChar char="●"/>
            </a:pPr>
            <a:r>
              <a:rPr lang="en" dirty="0"/>
              <a:t>Self-adjusting as history evolves into the future</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54941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engage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441307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483688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872857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Time and Trust-worthiness in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All Name Spaces should share a universal “clock”</a:t>
            </a:r>
          </a:p>
          <a:p>
            <a:pPr lvl="1"/>
            <a:r>
              <a:rPr lang="en-TW" dirty="0"/>
              <a:t>The common “Historical-Trail” (time-based) of Name Spaces</a:t>
            </a:r>
          </a:p>
          <a:p>
            <a:pPr lvl="1"/>
            <a:r>
              <a:rPr lang="en-TW" dirty="0"/>
              <a:t>So that the time-stamps would offer hints to cross-check “causal” consistency</a:t>
            </a:r>
          </a:p>
          <a:p>
            <a:r>
              <a:rPr lang="en-TW" dirty="0"/>
              <a:t>Name Spaces should be extensible</a:t>
            </a:r>
          </a:p>
          <a:p>
            <a:pPr lvl="1"/>
            <a:r>
              <a:rPr lang="en-TW" dirty="0"/>
              <a:t>It should follow one consistent naming convention for easy referencing</a:t>
            </a:r>
          </a:p>
          <a:p>
            <a:pPr lvl="2"/>
            <a:r>
              <a:rPr lang="en-TW" dirty="0"/>
              <a:t>Kuhn’s Cycle provides a Generative/Cyclic Model</a:t>
            </a:r>
          </a:p>
          <a:p>
            <a:r>
              <a:rPr lang="en-TW" dirty="0"/>
              <a:t>Name Space Authentication should be scalable and distributed</a:t>
            </a:r>
          </a:p>
          <a:p>
            <a:pPr lvl="1"/>
            <a:r>
              <a:rPr lang="en-TW" dirty="0"/>
              <a:t>Existing mechanisms for authenticated name registration, i.e. Domain Name Services (DNS).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4048380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Tree>
    <p:extLst>
      <p:ext uri="{BB962C8B-B14F-4D97-AF65-F5344CB8AC3E}">
        <p14:creationId xmlns:p14="http://schemas.microsoft.com/office/powerpoint/2010/main" val="3673811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Trust-worthy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654457" y="4367574"/>
            <a:ext cx="476252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3"/>
              </a:rPr>
              <a:t>Being More Trustworthy: The Basics</a:t>
            </a:r>
            <a:endParaRPr lang="en-US" dirty="0"/>
          </a:p>
          <a:p>
            <a:pPr algn="ctr"/>
            <a:r>
              <a:rPr lang="en-US" sz="1800" dirty="0"/>
              <a:t>			― </a:t>
            </a:r>
            <a:r>
              <a:rPr lang="en-US" dirty="0"/>
              <a:t>Rachel </a:t>
            </a:r>
            <a:r>
              <a:rPr lang="en-US" dirty="0" err="1"/>
              <a:t>Botsman</a:t>
            </a:r>
            <a:r>
              <a:rPr lang="en-US" dirty="0"/>
              <a:t>, Jan 14, 2019</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107CD5D1-15B9-C64F-ABE5-F8F98C4BE38A}"/>
              </a:ext>
            </a:extLst>
          </p:cNvPr>
          <p:cNvPicPr>
            <a:picLocks noChangeAspect="1"/>
          </p:cNvPicPr>
          <p:nvPr/>
        </p:nvPicPr>
        <p:blipFill>
          <a:blip r:embed="rId4"/>
          <a:stretch>
            <a:fillRect/>
          </a:stretch>
        </p:blipFill>
        <p:spPr>
          <a:xfrm>
            <a:off x="1813218" y="1152854"/>
            <a:ext cx="4445000" cy="2565400"/>
          </a:xfrm>
          <a:prstGeom prst="rect">
            <a:avLst/>
          </a:prstGeom>
        </p:spPr>
      </p:pic>
      <p:sp>
        <p:nvSpPr>
          <p:cNvPr id="7" name="Text Placeholder 2">
            <a:extLst>
              <a:ext uri="{FF2B5EF4-FFF2-40B4-BE49-F238E27FC236}">
                <a16:creationId xmlns:a16="http://schemas.microsoft.com/office/drawing/2014/main" id="{62B529AF-9F8B-EE4A-9EC0-5DD97DB2D63B}"/>
              </a:ext>
            </a:extLst>
          </p:cNvPr>
          <p:cNvSpPr txBox="1">
            <a:spLocks/>
          </p:cNvSpPr>
          <p:nvPr/>
        </p:nvSpPr>
        <p:spPr>
          <a:xfrm>
            <a:off x="239362"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Competence:</a:t>
            </a:r>
          </a:p>
          <a:p>
            <a:r>
              <a:rPr lang="en-TW" sz="900" dirty="0"/>
              <a:t> </a:t>
            </a:r>
            <a:r>
              <a:rPr lang="en-TW" sz="900" dirty="0">
                <a:solidFill>
                  <a:srgbClr val="FF0000"/>
                </a:solidFill>
              </a:rPr>
              <a:t>What </a:t>
            </a:r>
            <a:r>
              <a:rPr lang="en-TW" sz="900" dirty="0"/>
              <a:t>can you deliver?</a:t>
            </a:r>
          </a:p>
          <a:p>
            <a:endParaRPr lang="en-TW" sz="900" dirty="0"/>
          </a:p>
          <a:p>
            <a:pPr marL="171450" indent="-171450">
              <a:buFont typeface="Arial" panose="020B0604020202020204" pitchFamily="34" charset="0"/>
              <a:buChar char="•"/>
            </a:pPr>
            <a:r>
              <a:rPr lang="en-TW" sz="900" dirty="0"/>
              <a:t>Reliability: </a:t>
            </a:r>
          </a:p>
          <a:p>
            <a:r>
              <a:rPr lang="en-TW" sz="900" dirty="0">
                <a:solidFill>
                  <a:srgbClr val="FF0000"/>
                </a:solidFill>
              </a:rPr>
              <a:t> Success rate</a:t>
            </a:r>
            <a:r>
              <a:rPr lang="en-TW" sz="900" dirty="0"/>
              <a:t> of delivery?</a:t>
            </a:r>
          </a:p>
        </p:txBody>
      </p:sp>
      <p:sp>
        <p:nvSpPr>
          <p:cNvPr id="10" name="Text Placeholder 2">
            <a:extLst>
              <a:ext uri="{FF2B5EF4-FFF2-40B4-BE49-F238E27FC236}">
                <a16:creationId xmlns:a16="http://schemas.microsoft.com/office/drawing/2014/main" id="{A13A974A-827C-8043-913D-39A756DD2A6B}"/>
              </a:ext>
            </a:extLst>
          </p:cNvPr>
          <p:cNvSpPr txBox="1">
            <a:spLocks/>
          </p:cNvSpPr>
          <p:nvPr/>
        </p:nvSpPr>
        <p:spPr>
          <a:xfrm>
            <a:off x="6707947"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Integirty:</a:t>
            </a:r>
          </a:p>
          <a:p>
            <a:r>
              <a:rPr lang="en-TW" sz="900" dirty="0"/>
              <a:t> </a:t>
            </a:r>
            <a:r>
              <a:rPr lang="en-TW" sz="900" dirty="0">
                <a:solidFill>
                  <a:srgbClr val="FF0000"/>
                </a:solidFill>
              </a:rPr>
              <a:t>Will you ever cheat me</a:t>
            </a:r>
            <a:r>
              <a:rPr lang="en-TW" sz="900" dirty="0"/>
              <a:t>?</a:t>
            </a:r>
          </a:p>
          <a:p>
            <a:endParaRPr lang="en-TW" sz="900" dirty="0"/>
          </a:p>
          <a:p>
            <a:pPr marL="171450" indent="-171450">
              <a:buFont typeface="Arial" panose="020B0604020202020204" pitchFamily="34" charset="0"/>
              <a:buChar char="•"/>
            </a:pPr>
            <a:r>
              <a:rPr lang="en-TW" sz="900" dirty="0"/>
              <a:t>Empathy: </a:t>
            </a:r>
          </a:p>
          <a:p>
            <a:r>
              <a:rPr lang="en-TW" sz="900" dirty="0">
                <a:solidFill>
                  <a:srgbClr val="FF0000"/>
                </a:solidFill>
              </a:rPr>
              <a:t> Are you on my side</a:t>
            </a:r>
            <a:r>
              <a:rPr lang="en-TW" sz="900" dirty="0"/>
              <a:t>?</a:t>
            </a:r>
          </a:p>
        </p:txBody>
      </p:sp>
    </p:spTree>
    <p:extLst>
      <p:ext uri="{BB962C8B-B14F-4D97-AF65-F5344CB8AC3E}">
        <p14:creationId xmlns:p14="http://schemas.microsoft.com/office/powerpoint/2010/main" val="264538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Authenticated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55467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Digital Authentication - the basics</a:t>
            </a:r>
            <a:endParaRPr lang="en-US" sz="1800" dirty="0"/>
          </a:p>
          <a:p>
            <a:pPr algn="ctr"/>
            <a:r>
              <a:rPr lang="en-US" sz="1800" dirty="0"/>
              <a:t>			― </a:t>
            </a:r>
            <a:r>
              <a:rPr lang="en-US" dirty="0"/>
              <a:t>Dawn M. Turner (guest) on 01. August 2016</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9" name="Picture 8">
            <a:hlinkClick r:id="rId3"/>
            <a:extLst>
              <a:ext uri="{FF2B5EF4-FFF2-40B4-BE49-F238E27FC236}">
                <a16:creationId xmlns:a16="http://schemas.microsoft.com/office/drawing/2014/main" id="{80D65D7E-FA5F-5E45-9C96-9F67960450C0}"/>
              </a:ext>
            </a:extLst>
          </p:cNvPr>
          <p:cNvPicPr>
            <a:picLocks noChangeAspect="1"/>
          </p:cNvPicPr>
          <p:nvPr/>
        </p:nvPicPr>
        <p:blipFill>
          <a:blip r:embed="rId4"/>
          <a:stretch>
            <a:fillRect/>
          </a:stretch>
        </p:blipFill>
        <p:spPr>
          <a:xfrm>
            <a:off x="2018378" y="1210345"/>
            <a:ext cx="5107243" cy="3109997"/>
          </a:xfrm>
          <a:prstGeom prst="rect">
            <a:avLst/>
          </a:prstGeom>
        </p:spPr>
      </p:pic>
    </p:spTree>
    <p:extLst>
      <p:ext uri="{BB962C8B-B14F-4D97-AF65-F5344CB8AC3E}">
        <p14:creationId xmlns:p14="http://schemas.microsoft.com/office/powerpoint/2010/main" val="3485169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Public-Private Key </a:t>
            </a:r>
            <a:r>
              <a:rPr lang="en" dirty="0" err="1"/>
              <a:t>NsM</a:t>
            </a:r>
            <a:r>
              <a:rPr lang="en" dirty="0"/>
              <a:t> Infrastructures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3479002" y="4583018"/>
            <a:ext cx="35650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What is Private Key Infrastructure?</a:t>
            </a:r>
            <a:endParaRPr lang="en-US" sz="1800" dirty="0"/>
          </a:p>
        </p:txBody>
      </p:sp>
      <p:pic>
        <p:nvPicPr>
          <p:cNvPr id="3" name="Picture 2">
            <a:hlinkClick r:id="rId3"/>
            <a:extLst>
              <a:ext uri="{FF2B5EF4-FFF2-40B4-BE49-F238E27FC236}">
                <a16:creationId xmlns:a16="http://schemas.microsoft.com/office/drawing/2014/main" id="{87A8C551-8A4A-C849-B389-3F4317A1CDAB}"/>
              </a:ext>
            </a:extLst>
          </p:cNvPr>
          <p:cNvPicPr>
            <a:picLocks noChangeAspect="1"/>
          </p:cNvPicPr>
          <p:nvPr/>
        </p:nvPicPr>
        <p:blipFill>
          <a:blip r:embed="rId4"/>
          <a:stretch>
            <a:fillRect/>
          </a:stretch>
        </p:blipFill>
        <p:spPr>
          <a:xfrm>
            <a:off x="3058510" y="1210345"/>
            <a:ext cx="4406064" cy="3148570"/>
          </a:xfrm>
          <a:prstGeom prst="rect">
            <a:avLst/>
          </a:prstGeom>
        </p:spPr>
      </p:pic>
      <p:pic>
        <p:nvPicPr>
          <p:cNvPr id="4" name="Picture 3">
            <a:hlinkClick r:id="rId5"/>
            <a:extLst>
              <a:ext uri="{FF2B5EF4-FFF2-40B4-BE49-F238E27FC236}">
                <a16:creationId xmlns:a16="http://schemas.microsoft.com/office/drawing/2014/main" id="{8946E981-FF6F-DC46-ACED-7C7A92A037E8}"/>
              </a:ext>
            </a:extLst>
          </p:cNvPr>
          <p:cNvPicPr>
            <a:picLocks noChangeAspect="1"/>
          </p:cNvPicPr>
          <p:nvPr/>
        </p:nvPicPr>
        <p:blipFill>
          <a:blip r:embed="rId6"/>
          <a:stretch>
            <a:fillRect/>
          </a:stretch>
        </p:blipFill>
        <p:spPr>
          <a:xfrm>
            <a:off x="281731" y="2373253"/>
            <a:ext cx="2609567" cy="1252817"/>
          </a:xfrm>
          <a:prstGeom prst="rect">
            <a:avLst/>
          </a:prstGeom>
        </p:spPr>
      </p:pic>
      <p:sp>
        <p:nvSpPr>
          <p:cNvPr id="5" name="TextBox 4">
            <a:extLst>
              <a:ext uri="{FF2B5EF4-FFF2-40B4-BE49-F238E27FC236}">
                <a16:creationId xmlns:a16="http://schemas.microsoft.com/office/drawing/2014/main" id="{5EE22927-782D-274B-BE6A-B6DE59AD74BA}"/>
              </a:ext>
            </a:extLst>
          </p:cNvPr>
          <p:cNvSpPr txBox="1"/>
          <p:nvPr/>
        </p:nvSpPr>
        <p:spPr>
          <a:xfrm>
            <a:off x="520356" y="1530189"/>
            <a:ext cx="2132315" cy="523220"/>
          </a:xfrm>
          <a:prstGeom prst="rect">
            <a:avLst/>
          </a:prstGeom>
          <a:noFill/>
        </p:spPr>
        <p:txBody>
          <a:bodyPr wrap="none" rtlCol="0">
            <a:spAutoFit/>
          </a:bodyPr>
          <a:lstStyle/>
          <a:p>
            <a:pPr algn="ctr"/>
            <a:r>
              <a:rPr lang="en-US" dirty="0"/>
              <a:t>The paper that changed </a:t>
            </a:r>
          </a:p>
          <a:p>
            <a:pPr algn="ctr"/>
            <a:r>
              <a:rPr lang="en-US" dirty="0"/>
              <a:t>the direction of </a:t>
            </a:r>
            <a:r>
              <a:rPr lang="en-US" dirty="0" err="1"/>
              <a:t>NsM</a:t>
            </a:r>
            <a:r>
              <a:rPr lang="en-US" dirty="0"/>
              <a:t>!</a:t>
            </a:r>
            <a:endParaRPr lang="en-TW" dirty="0"/>
          </a:p>
        </p:txBody>
      </p:sp>
    </p:spTree>
    <p:extLst>
      <p:ext uri="{BB962C8B-B14F-4D97-AF65-F5344CB8AC3E}">
        <p14:creationId xmlns:p14="http://schemas.microsoft.com/office/powerpoint/2010/main" val="2973987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81723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482388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3847368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148360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4105617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457824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3606756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9"/>
            <a:ext cx="3837000" cy="3313208"/>
          </a:xfrm>
        </p:spPr>
        <p:txBody>
          <a:bodyPr/>
          <a:lstStyle/>
          <a:p>
            <a:pPr marL="114300" indent="0" algn="ctr">
              <a:buNone/>
            </a:pPr>
            <a:r>
              <a:rPr lang="en-US" dirty="0">
                <a:latin typeface="Arial Rounded MT Bold" panose="020F0704030504030204" pitchFamily="34" charset="77"/>
              </a:rPr>
              <a:t>History of Names</a:t>
            </a:r>
          </a:p>
          <a:p>
            <a:pPr marL="114300" indent="0" algn="ctr">
              <a:buNone/>
            </a:pPr>
            <a:endParaRPr lang="en-US" sz="1600" dirty="0">
              <a:latin typeface="Arial Rounded MT Bold" panose="020F0704030504030204" pitchFamily="34" charset="77"/>
            </a:endParaRPr>
          </a:p>
          <a:p>
            <a:pPr marL="114300" indent="0" algn="ctr">
              <a:buNone/>
            </a:pPr>
            <a:r>
              <a:rPr lang="en-US" sz="1600" dirty="0">
                <a:latin typeface="Arial Rounded MT Bold" panose="020F0704030504030204" pitchFamily="34" charset="77"/>
              </a:rPr>
              <a:t>Patterns of Names</a:t>
            </a:r>
          </a:p>
          <a:p>
            <a:pPr marL="114300" indent="0" algn="ctr">
              <a:buNone/>
            </a:pPr>
            <a:endParaRPr lang="en-US" sz="1600" dirty="0">
              <a:latin typeface="Arial Rounded MT Bold" panose="020F0704030504030204" pitchFamily="34" charset="77"/>
            </a:endParaRPr>
          </a:p>
          <a:p>
            <a:pPr marL="114300" indent="0" algn="ctr">
              <a:buNone/>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367500" y="2019017"/>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731381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60271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2332320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1328464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6998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905160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2040040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85155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24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307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63081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1024673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2605021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667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2954450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3126793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146068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6394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500298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061404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533262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842371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25039555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6446241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9" r="11578"/>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3051707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 Spaces in Databases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hlinkClick r:id="rId3"/>
            <a:extLst>
              <a:ext uri="{FF2B5EF4-FFF2-40B4-BE49-F238E27FC236}">
                <a16:creationId xmlns:a16="http://schemas.microsoft.com/office/drawing/2014/main" id="{F534ED34-88F5-1C41-AEC8-161EC9C2EF3E}"/>
              </a:ext>
            </a:extLst>
          </p:cNvPr>
          <p:cNvPicPr>
            <a:picLocks noChangeAspect="1"/>
          </p:cNvPicPr>
          <p:nvPr/>
        </p:nvPicPr>
        <p:blipFill>
          <a:blip r:embed="rId4"/>
          <a:stretch>
            <a:fillRect/>
          </a:stretch>
        </p:blipFill>
        <p:spPr>
          <a:xfrm>
            <a:off x="166454" y="1493899"/>
            <a:ext cx="5238872" cy="3247695"/>
          </a:xfrm>
          <a:prstGeom prst="rect">
            <a:avLst/>
          </a:prstGeom>
        </p:spPr>
      </p:pic>
      <p:pic>
        <p:nvPicPr>
          <p:cNvPr id="2" name="Picture 1">
            <a:extLst>
              <a:ext uri="{FF2B5EF4-FFF2-40B4-BE49-F238E27FC236}">
                <a16:creationId xmlns:a16="http://schemas.microsoft.com/office/drawing/2014/main" id="{3F8E817D-EA6F-0543-B279-BD7E31836B8E}"/>
              </a:ext>
            </a:extLst>
          </p:cNvPr>
          <p:cNvPicPr>
            <a:picLocks noChangeAspect="1"/>
          </p:cNvPicPr>
          <p:nvPr/>
        </p:nvPicPr>
        <p:blipFill>
          <a:blip r:embed="rId5"/>
          <a:stretch>
            <a:fillRect/>
          </a:stretch>
        </p:blipFill>
        <p:spPr>
          <a:xfrm>
            <a:off x="5513188" y="1520005"/>
            <a:ext cx="1668991" cy="2025178"/>
          </a:xfrm>
          <a:prstGeom prst="rect">
            <a:avLst/>
          </a:prstGeom>
        </p:spPr>
      </p:pic>
      <p:pic>
        <p:nvPicPr>
          <p:cNvPr id="4" name="Picture 3">
            <a:extLst>
              <a:ext uri="{FF2B5EF4-FFF2-40B4-BE49-F238E27FC236}">
                <a16:creationId xmlns:a16="http://schemas.microsoft.com/office/drawing/2014/main" id="{EAA50CA5-9FD0-064D-AC1B-79C020709F06}"/>
              </a:ext>
            </a:extLst>
          </p:cNvPr>
          <p:cNvPicPr>
            <a:picLocks noChangeAspect="1"/>
          </p:cNvPicPr>
          <p:nvPr/>
        </p:nvPicPr>
        <p:blipFill>
          <a:blip r:embed="rId6"/>
          <a:stretch>
            <a:fillRect/>
          </a:stretch>
        </p:blipFill>
        <p:spPr>
          <a:xfrm>
            <a:off x="7182179" y="2532594"/>
            <a:ext cx="1650121" cy="2047740"/>
          </a:xfrm>
          <a:prstGeom prst="rect">
            <a:avLst/>
          </a:prstGeom>
        </p:spPr>
      </p:pic>
    </p:spTree>
    <p:extLst>
      <p:ext uri="{BB962C8B-B14F-4D97-AF65-F5344CB8AC3E}">
        <p14:creationId xmlns:p14="http://schemas.microsoft.com/office/powerpoint/2010/main" val="777578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3452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0867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Tree>
    <p:extLst>
      <p:ext uri="{BB962C8B-B14F-4D97-AF65-F5344CB8AC3E}">
        <p14:creationId xmlns:p14="http://schemas.microsoft.com/office/powerpoint/2010/main" val="38622524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017725"/>
            <a:ext cx="42603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 (Today)</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t>Midterm Report</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36952239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329302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Methods and Tools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204487"/>
            <a:ext cx="3837000" cy="3214688"/>
          </a:xfrm>
        </p:spPr>
        <p:txBody>
          <a:bodyPr/>
          <a:lstStyle/>
          <a:p>
            <a:pPr>
              <a:buFont typeface="+mj-lt"/>
              <a:buAutoNum type="arabicPeriod"/>
            </a:pPr>
            <a:r>
              <a:rPr lang="en-TW" sz="1600" dirty="0">
                <a:latin typeface="Arial Rounded MT Bold" panose="020F0704030504030204" pitchFamily="34" charset="77"/>
              </a:rPr>
              <a:t>Time and Trust-worthiness</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MediaWiki as a Tool</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Data in MediaWiki/Wikipedia</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Templates and Categories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Structures and Strategies in Namespace Management</a:t>
            </a:r>
          </a:p>
        </p:txBody>
      </p:sp>
      <p:pic>
        <p:nvPicPr>
          <p:cNvPr id="8" name="Picture 7">
            <a:extLst>
              <a:ext uri="{FF2B5EF4-FFF2-40B4-BE49-F238E27FC236}">
                <a16:creationId xmlns:a16="http://schemas.microsoft.com/office/drawing/2014/main" id="{172A5F36-30F2-4E4E-9432-C51FE968B3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959" y="1313522"/>
            <a:ext cx="1547619" cy="1582118"/>
          </a:xfrm>
          <a:prstGeom prst="rect">
            <a:avLst/>
          </a:prstGeom>
        </p:spPr>
      </p:pic>
      <p:pic>
        <p:nvPicPr>
          <p:cNvPr id="1028" name="Picture 4">
            <a:hlinkClick r:id="rId4"/>
            <a:extLst>
              <a:ext uri="{FF2B5EF4-FFF2-40B4-BE49-F238E27FC236}">
                <a16:creationId xmlns:a16="http://schemas.microsoft.com/office/drawing/2014/main" id="{BE783BAB-3036-8246-89C4-282DF1167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9946" y="1637895"/>
            <a:ext cx="762360" cy="93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92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Operational Concerns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13491"/>
            <a:ext cx="3837000" cy="2905684"/>
          </a:xfrm>
        </p:spPr>
        <p:txBody>
          <a:bodyPr/>
          <a:lstStyle/>
          <a:p>
            <a:pPr>
              <a:buFont typeface="+mj-lt"/>
              <a:buAutoNum type="arabicPeriod"/>
            </a:pPr>
            <a:r>
              <a:rPr lang="en-US" dirty="0">
                <a:latin typeface="Arial Rounded MT Bold" panose="020F0704030504030204" pitchFamily="34" charset="77"/>
              </a:rPr>
              <a:t>Access Rights</a:t>
            </a:r>
          </a:p>
          <a:p>
            <a:pPr>
              <a:buFont typeface="+mj-lt"/>
              <a:buAutoNum type="arabicPeriod"/>
            </a:pPr>
            <a:endParaRPr lang="en-US"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Editorial Decisions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Process Management</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91814" y="3648988"/>
            <a:ext cx="3837000" cy="770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Production Workflow of </a:t>
            </a:r>
          </a:p>
          <a:p>
            <a:pPr marL="114300" indent="0" algn="ctr">
              <a:buFont typeface="Arial"/>
              <a:buNone/>
            </a:pPr>
            <a:r>
              <a:rPr lang="en-US" sz="1600" dirty="0">
                <a:latin typeface="Arial Rounded MT Bold" panose="020F0704030504030204" pitchFamily="34" charset="77"/>
              </a:rPr>
              <a:t>Namespace Management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9454C7B2-8C34-6444-9E9E-A0083129AD85}"/>
              </a:ext>
            </a:extLst>
          </p:cNvPr>
          <p:cNvPicPr>
            <a:picLocks noChangeAspect="1"/>
          </p:cNvPicPr>
          <p:nvPr/>
        </p:nvPicPr>
        <p:blipFill>
          <a:blip r:embed="rId4"/>
          <a:stretch>
            <a:fillRect/>
          </a:stretch>
        </p:blipFill>
        <p:spPr>
          <a:xfrm>
            <a:off x="562710" y="1677404"/>
            <a:ext cx="3835142" cy="1932114"/>
          </a:xfrm>
          <a:prstGeom prst="rect">
            <a:avLst/>
          </a:prstGeom>
        </p:spPr>
      </p:pic>
      <p:sp>
        <p:nvSpPr>
          <p:cNvPr id="5" name="TextBox 4">
            <a:extLst>
              <a:ext uri="{FF2B5EF4-FFF2-40B4-BE49-F238E27FC236}">
                <a16:creationId xmlns:a16="http://schemas.microsoft.com/office/drawing/2014/main" id="{D639994C-34C0-F642-A1A8-47149EB4FD7F}"/>
              </a:ext>
            </a:extLst>
          </p:cNvPr>
          <p:cNvSpPr txBox="1"/>
          <p:nvPr/>
        </p:nvSpPr>
        <p:spPr>
          <a:xfrm>
            <a:off x="1126384" y="3478078"/>
            <a:ext cx="2707793" cy="169277"/>
          </a:xfrm>
          <a:prstGeom prst="rect">
            <a:avLst/>
          </a:prstGeom>
          <a:noFill/>
        </p:spPr>
        <p:txBody>
          <a:bodyPr wrap="none" rtlCol="0">
            <a:spAutoFit/>
          </a:bodyPr>
          <a:lstStyle/>
          <a:p>
            <a:r>
              <a:rPr lang="en-US" sz="500" dirty="0"/>
              <a:t>I</a:t>
            </a:r>
            <a:r>
              <a:rPr lang="en-TW" sz="500" dirty="0"/>
              <a:t>mage source: </a:t>
            </a:r>
            <a:r>
              <a:rPr lang="en-US" sz="500" dirty="0">
                <a:hlinkClick r:id="rId3"/>
              </a:rPr>
              <a:t>https://</a:t>
            </a:r>
            <a:r>
              <a:rPr lang="en-US" sz="500" dirty="0" err="1">
                <a:hlinkClick r:id="rId3"/>
              </a:rPr>
              <a:t>www.keeprunning.io</a:t>
            </a:r>
            <a:r>
              <a:rPr lang="en-US" sz="500" dirty="0">
                <a:hlinkClick r:id="rId3"/>
              </a:rPr>
              <a:t>/2019/09/24/workload-identity-config-connector/</a:t>
            </a:r>
            <a:endParaRPr lang="en-TW" sz="500" dirty="0"/>
          </a:p>
        </p:txBody>
      </p:sp>
    </p:spTree>
    <p:extLst>
      <p:ext uri="{BB962C8B-B14F-4D97-AF65-F5344CB8AC3E}">
        <p14:creationId xmlns:p14="http://schemas.microsoft.com/office/powerpoint/2010/main" val="9642326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3007</TotalTime>
  <Words>2640</Words>
  <Application>Microsoft Macintosh PowerPoint</Application>
  <PresentationFormat>On-screen Show (16:9)</PresentationFormat>
  <Paragraphs>527</Paragraphs>
  <Slides>78</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Bank Gothic Medium</vt:lpstr>
      <vt:lpstr>等线</vt:lpstr>
      <vt:lpstr>华文细黑</vt:lpstr>
      <vt:lpstr>Arial</vt:lpstr>
      <vt:lpstr>Arial Rounded MT Bold</vt:lpstr>
      <vt:lpstr>Avenir Next Condensed Ultra Lig</vt:lpstr>
      <vt:lpstr>Calibri</vt:lpstr>
      <vt:lpstr>Century Gothic</vt:lpstr>
      <vt:lpstr>Simple Light</vt:lpstr>
      <vt:lpstr>超越学科界限的认知基础 Transdisciplinary Cognitive Foundation  Namespace Management Week 2</vt:lpstr>
      <vt:lpstr>This is not just a SOUND TEST,  it is also a story about Data in a world where …</vt:lpstr>
      <vt:lpstr>Lecture Outline</vt:lpstr>
      <vt:lpstr>Unified Namespace</vt:lpstr>
      <vt:lpstr>Arts and Sciences of NsM</vt:lpstr>
      <vt:lpstr>“Mathematics is the art of giving the same name to different things!”      - Henry Poincare</vt:lpstr>
      <vt:lpstr>NsM at Scale!</vt:lpstr>
      <vt:lpstr>Methods and Tools</vt:lpstr>
      <vt:lpstr>Operational Concerns</vt:lpstr>
      <vt:lpstr>A Unified Namespace</vt:lpstr>
      <vt:lpstr>Discussion and Future Applications</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 that Narrows your scope of Objectives</vt:lpstr>
      <vt:lpstr>Clockspeed of society is increasing all the time</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Success Criteria</vt:lpstr>
      <vt:lpstr>How to engage this Course?</vt:lpstr>
      <vt:lpstr>A Strategy to Stretch Cognitive Model</vt:lpstr>
      <vt:lpstr>Driven by Linguistic/Cognitive Science</vt:lpstr>
      <vt:lpstr>Time and Trust-worthiness in NsM</vt:lpstr>
      <vt:lpstr>Trust-worthy Name Space?</vt:lpstr>
      <vt:lpstr>Authenticated Name Space?</vt:lpstr>
      <vt:lpstr>Public-Private Key NsM Infrastructures</vt:lpstr>
      <vt:lpstr>Representing Knowledge as Domain-Specific Languages (DSL)</vt:lpstr>
      <vt:lpstr>What is DevSecOps?</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Inputs for Collective Cognizance</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The CAP Theorem in NsM</vt:lpstr>
      <vt:lpstr>Name Spaces in Databases</vt:lpstr>
      <vt:lpstr>Quiz: Our Cognitive Strategy stands on what 3 things?</vt:lpstr>
      <vt:lpstr>Our Cognitive Strategy stands on three legs</vt:lpstr>
      <vt:lpstr>Potential Barriers</vt:lpstr>
      <vt:lpstr>PowerPoint Presentation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450</cp:revision>
  <dcterms:modified xsi:type="dcterms:W3CDTF">2020-09-27T15:41:23Z</dcterms:modified>
</cp:coreProperties>
</file>